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80" r:id="rId5"/>
    <p:sldId id="282" r:id="rId6"/>
    <p:sldId id="283" r:id="rId7"/>
    <p:sldId id="289" r:id="rId8"/>
    <p:sldId id="284" r:id="rId9"/>
    <p:sldId id="290" r:id="rId10"/>
    <p:sldId id="288" r:id="rId11"/>
    <p:sldId id="291" r:id="rId12"/>
    <p:sldId id="296" r:id="rId13"/>
    <p:sldId id="297" r:id="rId14"/>
    <p:sldId id="292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920" autoAdjust="0"/>
  </p:normalViewPr>
  <p:slideViewPr>
    <p:cSldViewPr snapToGrid="0">
      <p:cViewPr varScale="1">
        <p:scale>
          <a:sx n="72" d="100"/>
          <a:sy n="72" d="100"/>
        </p:scale>
        <p:origin x="1104" y="58"/>
      </p:cViewPr>
      <p:guideLst/>
    </p:cSldViewPr>
  </p:slideViewPr>
  <p:outlineViewPr>
    <p:cViewPr>
      <p:scale>
        <a:sx n="33" d="100"/>
        <a:sy n="33" d="100"/>
      </p:scale>
      <p:origin x="0" y="-176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21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23B74-5C66-4648-A3DE-F7A914CE6AD2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8DBDD-D6DD-4E2D-9402-12894EB326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70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Understanding relationships between variables outside of the mean of the data, </a:t>
            </a:r>
            <a:r>
              <a:rPr lang="en-US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when conditional quantile functions are of interest</a:t>
            </a:r>
            <a:endParaRPr lang="en-US" i="0" dirty="0">
              <a:solidFill>
                <a:schemeClr val="tx1"/>
              </a:solidFill>
              <a:effectLst/>
              <a:latin typeface="Roboto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8DBDD-D6DD-4E2D-9402-12894EB326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01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 3. Number of Exams with Scores does not affects on SAT score before 90</a:t>
            </a:r>
            <a:r>
              <a:rPr lang="en-US" baseline="30000" dirty="0"/>
              <a:t>th</a:t>
            </a:r>
            <a:r>
              <a:rPr lang="en-US" dirty="0"/>
              <a:t> quantile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 4. </a:t>
            </a:r>
            <a:r>
              <a:rPr lang="en-US" dirty="0" err="1"/>
              <a:t>Avg.Class.Size</a:t>
            </a:r>
            <a:r>
              <a:rPr lang="en-US" dirty="0"/>
              <a:t> does not influence on sat score except for extreme quantile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 5. Influence of Total Enrollment increase</a:t>
            </a:r>
          </a:p>
          <a:p>
            <a:r>
              <a:rPr lang="en-US" dirty="0"/>
              <a:t>Fig 6. No Influence of English Learner Percentage on SAT score except for extreme quantile at right side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8DBDD-D6DD-4E2D-9402-12894EB326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534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 7 : Asian Percentage affects on SAT score at high school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8DBDD-D6DD-4E2D-9402-12894EB326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674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Fig 7 : Asian Percentage affects on SAT score at high school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68DBDD-D6DD-4E2D-9402-12894EB326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79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Quantile Regression on SAT score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Young Seok Seo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A6CF2B2-EBC2-4B75-9AB1-F4551C042D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172" y="104122"/>
            <a:ext cx="4739425" cy="417640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66B59C-4BF0-4C30-8073-FB1B12BD2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402" y="104122"/>
            <a:ext cx="4739425" cy="4176409"/>
          </a:xfrm>
          <a:prstGeom prst="rect">
            <a:avLst/>
          </a:prstGeom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877782C-FFA6-4909-BCBE-7DE22D3500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72" y="4414058"/>
            <a:ext cx="4739424" cy="1091314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A33A5B21-DF42-4920-B182-6F61CBE94C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8171" y="5638898"/>
            <a:ext cx="4739423" cy="1099297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FD6FD821-23F5-4382-8BCC-0D55BE7D55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4400" y="4414058"/>
            <a:ext cx="4739423" cy="1093713"/>
          </a:xfrm>
          <a:prstGeom prst="rect">
            <a:avLst/>
          </a:prstGeom>
        </p:spPr>
      </p:pic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27ACA3D3-97DF-4617-B7FA-A4B605DC0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4400" y="5638898"/>
            <a:ext cx="4739423" cy="109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8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F7339BF-16E4-4B80-8409-607CD6D0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04" y="1729677"/>
            <a:ext cx="11101589" cy="31647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B24E930-43A6-45BA-B553-5CBB33EA0A7B}"/>
              </a:ext>
            </a:extLst>
          </p:cNvPr>
          <p:cNvSpPr txBox="1"/>
          <p:nvPr/>
        </p:nvSpPr>
        <p:spPr>
          <a:xfrm>
            <a:off x="1205022" y="754912"/>
            <a:ext cx="9781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+mj-lt"/>
              </a:rPr>
              <a:t>Coefficients of Beta in Quantile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123145-0045-4880-9DB1-28BEFB31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04" y="5726412"/>
            <a:ext cx="4978348" cy="46218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7AA4DEB-DAE0-47CB-A560-66F5854BD492}"/>
              </a:ext>
            </a:extLst>
          </p:cNvPr>
          <p:cNvCxnSpPr/>
          <p:nvPr/>
        </p:nvCxnSpPr>
        <p:spPr>
          <a:xfrm flipH="1">
            <a:off x="4497572" y="2711302"/>
            <a:ext cx="1765005" cy="28707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5770EE-2593-46F1-9D01-8C1CD2239C5C}"/>
              </a:ext>
            </a:extLst>
          </p:cNvPr>
          <p:cNvCxnSpPr>
            <a:cxnSpLocks/>
          </p:cNvCxnSpPr>
          <p:nvPr/>
        </p:nvCxnSpPr>
        <p:spPr>
          <a:xfrm>
            <a:off x="9647276" y="2764464"/>
            <a:ext cx="272901" cy="281762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FC8B728-174B-45F2-B419-958A69141D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8450" y="5723195"/>
            <a:ext cx="4978348" cy="46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87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DA240-BFF3-4B07-A57D-3ABC9F9A6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A5F7E1D-7DCB-493C-B8C9-C884DC5C38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3929423"/>
              </p:ext>
            </p:extLst>
          </p:nvPr>
        </p:nvGraphicFramePr>
        <p:xfrm>
          <a:off x="1689394" y="2112530"/>
          <a:ext cx="8813211" cy="3607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7737">
                  <a:extLst>
                    <a:ext uri="{9D8B030D-6E8A-4147-A177-3AD203B41FA5}">
                      <a16:colId xmlns:a16="http://schemas.microsoft.com/office/drawing/2014/main" val="3335187781"/>
                    </a:ext>
                  </a:extLst>
                </a:gridCol>
                <a:gridCol w="2937737">
                  <a:extLst>
                    <a:ext uri="{9D8B030D-6E8A-4147-A177-3AD203B41FA5}">
                      <a16:colId xmlns:a16="http://schemas.microsoft.com/office/drawing/2014/main" val="3203199128"/>
                    </a:ext>
                  </a:extLst>
                </a:gridCol>
                <a:gridCol w="2937737">
                  <a:extLst>
                    <a:ext uri="{9D8B030D-6E8A-4147-A177-3AD203B41FA5}">
                      <a16:colId xmlns:a16="http://schemas.microsoft.com/office/drawing/2014/main" val="2145661494"/>
                    </a:ext>
                  </a:extLst>
                </a:gridCol>
              </a:tblGrid>
              <a:tr h="4268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4943701"/>
                  </a:ext>
                </a:extLst>
              </a:tr>
              <a:tr h="73676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Number of scores 3.4 or 5 on AP Test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Gender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English Leaner %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9543093"/>
                  </a:ext>
                </a:extLst>
              </a:tr>
              <a:tr h="73676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Average Class Size of school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Location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Black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9810918"/>
                  </a:ext>
                </a:extLst>
              </a:tr>
              <a:tr h="42685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Total Enrollment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Hispanic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75050"/>
                  </a:ext>
                </a:extLst>
              </a:tr>
              <a:tr h="42685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Asian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6213926"/>
                  </a:ext>
                </a:extLst>
              </a:tr>
              <a:tr h="42685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White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873502"/>
                  </a:ext>
                </a:extLst>
              </a:tr>
              <a:tr h="426853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u="none" strike="noStrike" baseline="0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</a:rPr>
                        <a:t>safety level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2725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497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13D0-2AD3-4063-B82F-B90F5D5EA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A6FD-A973-4563-BFAC-4686A7EB01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Education is still one of the most important factor regardless of Pandemic</a:t>
            </a:r>
          </a:p>
          <a:p>
            <a:r>
              <a:rPr lang="en-US" dirty="0"/>
              <a:t>How each factor impacts on average SAT score of NYC High School at each quantile</a:t>
            </a:r>
          </a:p>
          <a:p>
            <a:r>
              <a:rPr lang="en-US" dirty="0"/>
              <a:t>Results can be independent by different test, city or country.</a:t>
            </a:r>
          </a:p>
        </p:txBody>
      </p:sp>
    </p:spTree>
    <p:extLst>
      <p:ext uri="{BB962C8B-B14F-4D97-AF65-F5344CB8AC3E}">
        <p14:creationId xmlns:p14="http://schemas.microsoft.com/office/powerpoint/2010/main" val="57886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DA8C5-C649-46EE-ACB3-929A4E7A1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Quantile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4D790F-2218-4EE1-94ED-2F95E56814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13795" y="2076450"/>
                <a:ext cx="5182205" cy="3714749"/>
              </a:xfrm>
            </p:spPr>
            <p:txBody>
              <a:bodyPr/>
              <a:lstStyle/>
              <a:p>
                <a:pPr marL="36900" indent="0" algn="ctr">
                  <a:buNone/>
                </a:pPr>
                <a:r>
                  <a:rPr lang="en-US" sz="1800" b="1" i="1" dirty="0">
                    <a:effectLst/>
                    <a:ea typeface="Malgun Gothic" panose="020B0503020000020004" pitchFamily="34" charset="-127"/>
                    <a:cs typeface="Times New Roman" panose="02020603050405020304" pitchFamily="18" charset="0"/>
                  </a:rPr>
                  <a:t>OLS</a:t>
                </a:r>
              </a:p>
              <a:p>
                <a:pPr marL="36900" indent="0" algn="ctr">
                  <a:buNone/>
                </a:pPr>
                <a:endParaRPr lang="en-US" sz="1800" b="1" i="1" dirty="0">
                  <a:effectLst/>
                  <a:ea typeface="Malgun Gothic" panose="020B0503020000020004" pitchFamily="34" charset="-127"/>
                  <a:cs typeface="Times New Roman" panose="02020603050405020304" pitchFamily="18" charset="0"/>
                </a:endParaRPr>
              </a:p>
              <a:p>
                <a:pPr marL="36900" indent="0" algn="ctr">
                  <a:buNone/>
                </a:pPr>
                <a:r>
                  <a:rPr lang="en-US" sz="1800" i="1" dirty="0">
                    <a:effectLst/>
                    <a:ea typeface="Malgun Gothic" panose="020B0503020000020004" pitchFamily="34" charset="-127"/>
                    <a:cs typeface="Times New Roman" panose="02020603050405020304" pitchFamily="18" charset="0"/>
                  </a:rPr>
                  <a:t>‘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 = </m:t>
                    </m:r>
                    <m:sSubSup>
                      <m:sSubSup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Sup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bSup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𝛽</m:t>
                    </m:r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Malgun Gothic" panose="020B0503020000020004" pitchFamily="34" charset="-127"/>
                        <a:cs typeface="Times New Roman" panose="02020603050405020304" pitchFamily="18" charset="0"/>
                      </a:rPr>
                      <m:t> + </m:t>
                    </m:r>
                    <m:sSub>
                      <m:sSubPr>
                        <m:ctrlP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800" dirty="0">
                  <a:effectLst/>
                  <a:ea typeface="Malgun Gothic" panose="020B0503020000020004" pitchFamily="34" charset="-127"/>
                  <a:cs typeface="Times New Roman" panose="02020603050405020304" pitchFamily="18" charset="0"/>
                </a:endParaRPr>
              </a:p>
              <a:p>
                <a:pPr marL="3690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1800" i="1">
                            <a:effectLst/>
                            <a:latin typeface="Cambria Math" panose="02040503050406030204" pitchFamily="18" charset="0"/>
                            <a:ea typeface="Malgun Gothic" panose="020B0503020000020004" pitchFamily="34" charset="-127"/>
                            <a:cs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1800" dirty="0">
                    <a:effectLst/>
                    <a:ea typeface="Malgun Gothic" panose="020B0503020000020004" pitchFamily="34" charset="-127"/>
                    <a:cs typeface="Times New Roman" panose="02020603050405020304" pitchFamily="18" charset="0"/>
                  </a:rPr>
                  <a:t> ~ N(0,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dirty="0">
                    <a:effectLst/>
                    <a:ea typeface="Malgun Gothic" panose="020B0503020000020004" pitchFamily="34" charset="-127"/>
                    <a:cs typeface="Times New Roman" panose="02020603050405020304" pitchFamily="18" charset="0"/>
                  </a:rPr>
                  <a:t>)</a:t>
                </a:r>
              </a:p>
              <a:p>
                <a:pPr marL="3690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̆"/>
                          <m:ctrlPr>
                            <a:rPr lang="en-US" sz="1800" b="0" i="1" u="none" strike="noStrike" baseline="0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800" i="1" dirty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</m:acc>
                      <m:r>
                        <a:rPr lang="en-US" sz="1800" b="0" i="1" u="none" strike="noStrike" baseline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1800" b="0" i="1" u="none" strike="noStrike" baseline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800" b="0" i="0" u="none" strike="noStrike" baseline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r>
                            <m:rPr>
                              <m:sty m:val="p"/>
                            </m:rPr>
                            <a:rPr lang="en-US" sz="1800" b="0" i="0" u="none" strike="noStrike" baseline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Σ</m:t>
                          </m:r>
                          <m:r>
                            <a:rPr lang="en-US" sz="1800" b="0" i="1" u="none" strike="noStrike" baseline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800" b="0" i="1" u="none" strike="noStrike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b="0" i="1" u="none" strike="noStrike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sz="1800" b="0" i="1" u="none" strike="noStrike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bSup>
                          <m:sSup>
                            <m:sSupPr>
                              <m:ctrlPr>
                                <a:rPr lang="pt-BR" sz="1800" b="0" i="1" u="none" strike="noStrike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  <m:r>
                                <a:rPr lang="en-US" sz="18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pt-BR" sz="1800" b="0" i="1" u="none" strike="noStrike" baseline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func>
                    </m:oMath>
                  </m:oMathPara>
                </a14:m>
                <a:endParaRPr lang="en-US" sz="1800" b="0" i="1" u="none" strike="noStrike" baseline="0" dirty="0">
                  <a:solidFill>
                    <a:schemeClr val="tx1"/>
                  </a:solidFill>
                </a:endParaRPr>
              </a:p>
              <a:p>
                <a:pPr marL="36900" indent="0" algn="ctr">
                  <a:buNone/>
                </a:pPr>
                <a:endParaRPr lang="en-US" sz="1800" b="0" i="1" u="none" strike="noStrike" baseline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pPr marL="3690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u="none" strike="noStrike" baseline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800" b="0" i="0" u="none" strike="noStrike" baseline="0" dirty="0">
                  <a:solidFill>
                    <a:schemeClr val="tx1"/>
                  </a:solidFill>
                </a:endParaRPr>
              </a:p>
              <a:p>
                <a:pPr marL="36900" indent="0" algn="ctr">
                  <a:buNone/>
                </a:pPr>
                <a:endParaRPr lang="en-US" sz="1800" b="0" i="0" u="none" strike="noStrike" baseline="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64D790F-2218-4EE1-94ED-2F95E56814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13795" y="2076450"/>
                <a:ext cx="5182205" cy="3714749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4EA5348-53E9-4DA5-8BDD-633BB79C9421}"/>
              </a:ext>
            </a:extLst>
          </p:cNvPr>
          <p:cNvSpPr txBox="1">
            <a:spLocks/>
          </p:cNvSpPr>
          <p:nvPr/>
        </p:nvSpPr>
        <p:spPr>
          <a:xfrm>
            <a:off x="6096000" y="2076449"/>
            <a:ext cx="5182205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None/>
            </a:pPr>
            <a:r>
              <a:rPr lang="en-US" sz="1800" b="1" i="1" dirty="0">
                <a:solidFill>
                  <a:schemeClr val="tx1"/>
                </a:solidFill>
                <a:effectLst/>
              </a:rPr>
              <a:t>Quantile Regression</a:t>
            </a:r>
          </a:p>
          <a:p>
            <a:pPr marL="36900" indent="0" algn="ctr">
              <a:buNone/>
            </a:pPr>
            <a:endParaRPr lang="en-US" sz="1800" b="1" i="1" dirty="0">
              <a:solidFill>
                <a:schemeClr val="tx1"/>
              </a:solidFill>
              <a:effectLst/>
            </a:endParaRPr>
          </a:p>
          <a:p>
            <a:pPr marL="36900" indent="0" algn="ctr">
              <a:buFont typeface="Wingdings 2" charset="2"/>
              <a:buNone/>
            </a:pPr>
            <a:r>
              <a:rPr lang="en-US" sz="1800" dirty="0">
                <a:solidFill>
                  <a:schemeClr val="tx1"/>
                </a:solidFill>
                <a:effectLst/>
              </a:rPr>
              <a:t>𝑄𝜏(𝑦𝑖|𝑥𝑖)=𝑥𝑖′𝛽𝜏 </a:t>
            </a:r>
          </a:p>
          <a:p>
            <a:pPr marL="36900" indent="0" algn="ctr">
              <a:buFont typeface="Wingdings 2" charset="2"/>
              <a:buNone/>
            </a:pPr>
            <a:r>
              <a:rPr lang="el-GR" sz="1800" dirty="0">
                <a:solidFill>
                  <a:schemeClr val="tx1"/>
                </a:solidFill>
                <a:effectLst/>
              </a:rPr>
              <a:t>𝛽̂𝜏 =𝑚𝑖𝑛 Σ𝜌𝜏(𝑦𝑖−𝑥𝑖′𝛽𝜏)</a:t>
            </a:r>
            <a:endParaRPr lang="en-US" sz="1800" dirty="0">
              <a:solidFill>
                <a:schemeClr val="tx1"/>
              </a:solidFill>
              <a:effectLst/>
            </a:endParaRPr>
          </a:p>
          <a:p>
            <a:pPr marL="36900" indent="0" algn="ctr">
              <a:buFont typeface="Wingdings 2" charset="2"/>
              <a:buNone/>
            </a:pPr>
            <a:r>
              <a:rPr lang="el-GR" sz="1800" dirty="0">
                <a:solidFill>
                  <a:schemeClr val="tx1"/>
                </a:solidFill>
                <a:effectLst/>
              </a:rPr>
              <a:t>𝜌𝜏=τ𝑥 𝐼(𝑥&gt;0)+(τ−1) 𝑥 𝐼(𝑥𝑛&lt;0) </a:t>
            </a:r>
            <a:endParaRPr lang="en-US" sz="1800" dirty="0">
              <a:solidFill>
                <a:schemeClr val="tx1"/>
              </a:solidFill>
              <a:effectLst/>
            </a:endParaRPr>
          </a:p>
          <a:p>
            <a:pPr marL="36900" indent="0" algn="ctr">
              <a:buFont typeface="Wingdings 2" charset="2"/>
              <a:buNone/>
            </a:pPr>
            <a:r>
              <a:rPr lang="en-US" sz="1800" dirty="0">
                <a:solidFill>
                  <a:schemeClr val="tx1"/>
                </a:solidFill>
                <a:effectLst/>
              </a:rPr>
              <a:t>𝑄̂𝜏(𝑦𝑡|𝑥𝑡)=𝑥𝑡′𝛽𝜏 </a:t>
            </a:r>
            <a:endParaRPr lang="en-US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77889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2ABAB-A491-4793-9D27-F5ABEBDA2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Quantile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08878-51D4-4ED8-93CF-B240B8B21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0" dirty="0">
              <a:solidFill>
                <a:schemeClr val="tx1"/>
              </a:solidFill>
              <a:effectLst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</a:rPr>
              <a:t>More robust against outliers in the response measurements</a:t>
            </a:r>
            <a:endParaRPr lang="en-US" i="0" dirty="0">
              <a:solidFill>
                <a:schemeClr val="tx1"/>
              </a:solidFill>
              <a:effectLst/>
            </a:endParaRPr>
          </a:p>
          <a:p>
            <a:r>
              <a:rPr lang="en-US" i="0" dirty="0">
                <a:solidFill>
                  <a:schemeClr val="tx1"/>
                </a:solidFill>
                <a:effectLst/>
              </a:rPr>
              <a:t>When outside of the mean of the data is interesting</a:t>
            </a:r>
          </a:p>
          <a:p>
            <a:r>
              <a:rPr lang="en-US" b="0" i="0" dirty="0">
                <a:solidFill>
                  <a:schemeClr val="tx1"/>
                </a:solidFill>
                <a:effectLst/>
              </a:rPr>
              <a:t>Non-normally distributed</a:t>
            </a:r>
            <a:endParaRPr lang="en-US" b="1" dirty="0">
              <a:solidFill>
                <a:schemeClr val="tx1"/>
              </a:solidFill>
              <a:effectLst/>
            </a:endParaRPr>
          </a:p>
          <a:p>
            <a:r>
              <a:rPr lang="en-US" b="0" i="0" dirty="0">
                <a:solidFill>
                  <a:schemeClr val="tx1"/>
                </a:solidFill>
                <a:effectLst/>
              </a:rPr>
              <a:t>Non-linear relationships</a:t>
            </a:r>
          </a:p>
        </p:txBody>
      </p:sp>
    </p:spTree>
    <p:extLst>
      <p:ext uri="{BB962C8B-B14F-4D97-AF65-F5344CB8AC3E}">
        <p14:creationId xmlns:p14="http://schemas.microsoft.com/office/powerpoint/2010/main" val="382230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B59F0-068A-4AE2-9D32-2B7E14A4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81025"/>
            <a:ext cx="10353762" cy="1257300"/>
          </a:xfrm>
        </p:spPr>
        <p:txBody>
          <a:bodyPr/>
          <a:lstStyle/>
          <a:p>
            <a:r>
              <a:rPr lang="en-US" dirty="0"/>
              <a:t>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FF447-72A2-405E-98BB-A6039ED50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9" y="1638300"/>
            <a:ext cx="10353762" cy="3714749"/>
          </a:xfrm>
        </p:spPr>
        <p:txBody>
          <a:bodyPr>
            <a:normAutofit/>
          </a:bodyPr>
          <a:lstStyle/>
          <a:p>
            <a:r>
              <a:rPr lang="en-US" dirty="0"/>
              <a:t>Total 363 High Schools in NYC</a:t>
            </a:r>
          </a:p>
          <a:p>
            <a:r>
              <a:rPr lang="en-US" dirty="0"/>
              <a:t>14 Independent variables </a:t>
            </a:r>
          </a:p>
          <a:p>
            <a:endParaRPr lang="en-US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B6B5607E-95F1-4AE6-889C-CC132093FF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109116"/>
              </p:ext>
            </p:extLst>
          </p:nvPr>
        </p:nvGraphicFramePr>
        <p:xfrm>
          <a:off x="3298405" y="2981325"/>
          <a:ext cx="8127999" cy="3200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7101956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7191308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38374644"/>
                    </a:ext>
                  </a:extLst>
                </a:gridCol>
              </a:tblGrid>
              <a:tr h="36131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SAT_Score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1151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Number of Exams with scores 3 4 or 5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saf_s_11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AVERAGE CLASS SIZE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5669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total_enrollment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ell_percent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asian_per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247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black_per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white_per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hispanic_per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65406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male_per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female_per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Times New Roman" panose="02020603050405020304" pitchFamily="18" charset="0"/>
                        </a:rPr>
                        <a:t>school_dist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42320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4742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41FCB03-BEFE-4067-A923-0FC4665C1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3467" y="1329774"/>
            <a:ext cx="10905066" cy="419845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681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0621B-846A-4AC4-BA0F-9F124E490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>
            <a:normAutofit/>
          </a:bodyPr>
          <a:lstStyle/>
          <a:p>
            <a:pPr algn="l"/>
            <a:r>
              <a:rPr lang="en-US" sz="300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1B45E-1EDA-45CE-977D-FB06557DC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6" y="2247153"/>
            <a:ext cx="3358084" cy="3544046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N</a:t>
            </a:r>
            <a:r>
              <a:rPr lang="en-US" sz="1800" b="0" i="0" u="none" strike="noStrike" baseline="0" dirty="0">
                <a:solidFill>
                  <a:schemeClr val="tx1"/>
                </a:solidFill>
              </a:rPr>
              <a:t>ormally distributed in [−1σ,1σ]. </a:t>
            </a:r>
          </a:p>
          <a:p>
            <a:r>
              <a:rPr lang="en-US" sz="1800" dirty="0">
                <a:solidFill>
                  <a:schemeClr val="tx1"/>
                </a:solidFill>
              </a:rPr>
              <a:t>Skewed to the right</a:t>
            </a:r>
          </a:p>
          <a:p>
            <a:r>
              <a:rPr lang="en-US" sz="1800" dirty="0">
                <a:solidFill>
                  <a:schemeClr val="tx1"/>
                </a:solidFill>
              </a:rPr>
              <a:t>Outliers 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pPr marL="36900" indent="0">
              <a:buNone/>
            </a:pPr>
            <a:r>
              <a:rPr lang="en-US" sz="1800" dirty="0">
                <a:solidFill>
                  <a:schemeClr val="tx1"/>
                </a:solidFill>
                <a:sym typeface="Wingdings" panose="05000000000000000000" pitchFamily="2" charset="2"/>
              </a:rPr>
              <a:t> Quantile Regression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9DA8A8-25CD-4949-AF4C-95C629D7D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5348" y="1084178"/>
            <a:ext cx="6633184" cy="375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19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09BEAE3-147C-44B2-8EBF-4CFC36C2B1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54403" y="134865"/>
            <a:ext cx="4739425" cy="4176409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F69947-FD0C-4419-9B14-FCEDC2D4C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42" y="134865"/>
            <a:ext cx="4739425" cy="417640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BCDC3D6-C411-4CEE-81BA-9885C0BCE0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441" y="4417602"/>
            <a:ext cx="4739425" cy="10990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CA407AB-8983-4CEB-A4E3-FB2F037FA9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441" y="5627450"/>
            <a:ext cx="4739426" cy="111934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7131C0A-9ADB-4CE4-AC21-4C6DE7FAD7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4404" y="4417601"/>
            <a:ext cx="4739424" cy="10990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1DF4D43-7D7D-4970-A6EB-6BAA79B720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4403" y="5622983"/>
            <a:ext cx="4739424" cy="1099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350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2B845A0-7A85-4EC6-BCE8-26258D226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41" y="111209"/>
            <a:ext cx="4739425" cy="41764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E90BEB-40D5-4F7E-971D-D03625674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4403" y="104122"/>
            <a:ext cx="4739425" cy="4176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8C43B2-E123-4BFF-B981-9B73A9C26C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4402" y="4414058"/>
            <a:ext cx="4739424" cy="11041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13EE2C-E933-44FA-88D6-1F231CE9EF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442" y="4419115"/>
            <a:ext cx="4739424" cy="10990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B1E4323-24B6-41F6-9A84-9DEE69B0CF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172" y="5651698"/>
            <a:ext cx="4760694" cy="1070340"/>
          </a:xfrm>
          <a:prstGeom prst="rect">
            <a:avLst/>
          </a:prstGeom>
        </p:spPr>
      </p:pic>
      <p:pic>
        <p:nvPicPr>
          <p:cNvPr id="18" name="Picture 17" descr="Text, letter&#10;&#10;Description automatically generated">
            <a:extLst>
              <a:ext uri="{FF2B5EF4-FFF2-40B4-BE49-F238E27FC236}">
                <a16:creationId xmlns:a16="http://schemas.microsoft.com/office/drawing/2014/main" id="{6AFFB1B6-73CC-40CF-964E-2158A4395C7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4402" y="5651698"/>
            <a:ext cx="4739424" cy="106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055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{D429D490-7635-4817-ACBA-39D67A07C366}tf11665031_win32</Template>
  <TotalTime>146</TotalTime>
  <Words>377</Words>
  <Application>Microsoft Office PowerPoint</Application>
  <PresentationFormat>Widescreen</PresentationFormat>
  <Paragraphs>79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Arial Nova</vt:lpstr>
      <vt:lpstr>Arial Nova Light</vt:lpstr>
      <vt:lpstr>Calibri</vt:lpstr>
      <vt:lpstr>Cambria Math</vt:lpstr>
      <vt:lpstr>Roboto</vt:lpstr>
      <vt:lpstr>Times New Roman</vt:lpstr>
      <vt:lpstr>Wingdings 2</vt:lpstr>
      <vt:lpstr>SlateVTI</vt:lpstr>
      <vt:lpstr>Quantile Regression on SAT score</vt:lpstr>
      <vt:lpstr>Problem</vt:lpstr>
      <vt:lpstr>Quantile Regression</vt:lpstr>
      <vt:lpstr>Why Quantile Regression</vt:lpstr>
      <vt:lpstr>Data 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Young Seo</dc:creator>
  <cp:lastModifiedBy>Young Seo</cp:lastModifiedBy>
  <cp:revision>20</cp:revision>
  <dcterms:created xsi:type="dcterms:W3CDTF">2021-12-02T22:53:08Z</dcterms:created>
  <dcterms:modified xsi:type="dcterms:W3CDTF">2021-12-13T22:59:21Z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